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58" r:id="rId3"/>
    <p:sldId id="259" r:id="rId4"/>
    <p:sldId id="264" r:id="rId5"/>
    <p:sldId id="260" r:id="rId6"/>
    <p:sldId id="261" r:id="rId7"/>
    <p:sldId id="262" r:id="rId8"/>
    <p:sldId id="265" r:id="rId9"/>
    <p:sldId id="263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90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88252dc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88252dc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88252dc4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88252dc4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177e75dc2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177e75dc24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tutorial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729449" y="1322450"/>
            <a:ext cx="7857959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/>
              <a:t>Programming </a:t>
            </a:r>
            <a:r>
              <a:rPr lang="en-GB" sz="4800" dirty="0" err="1"/>
              <a:t>Labwork</a:t>
            </a:r>
            <a:r>
              <a:rPr lang="en-GB" sz="4800" dirty="0"/>
              <a:t> 1</a:t>
            </a:r>
            <a:endParaRPr sz="4800" dirty="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729450" y="2154800"/>
            <a:ext cx="4890900" cy="9907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 dirty="0"/>
              <a:t>Pendidikan Teknik </a:t>
            </a:r>
            <a:r>
              <a:rPr lang="en-GB" sz="1400" b="1" dirty="0" err="1"/>
              <a:t>Informatika</a:t>
            </a:r>
            <a:r>
              <a:rPr lang="en-GB" sz="1400" b="1" dirty="0"/>
              <a:t> dan </a:t>
            </a:r>
            <a:r>
              <a:rPr lang="en-GB" sz="1400" b="1" dirty="0" err="1"/>
              <a:t>Komputer</a:t>
            </a:r>
            <a:endParaRPr lang="en-GB"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 dirty="0"/>
              <a:t>Universitas </a:t>
            </a:r>
            <a:r>
              <a:rPr lang="en-GB" sz="1400" b="1" dirty="0" err="1"/>
              <a:t>Sebelas</a:t>
            </a:r>
            <a:r>
              <a:rPr lang="en-GB" sz="1400" b="1" dirty="0"/>
              <a:t> </a:t>
            </a:r>
            <a:r>
              <a:rPr lang="en-GB" sz="1400" b="1" dirty="0" err="1"/>
              <a:t>Maret</a:t>
            </a:r>
            <a:endParaRPr sz="14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>
            <a:spLocks noGrp="1"/>
          </p:cNvSpPr>
          <p:nvPr>
            <p:ph type="title"/>
          </p:nvPr>
        </p:nvSpPr>
        <p:spPr>
          <a:xfrm>
            <a:off x="346043" y="610984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Programming </a:t>
            </a:r>
            <a:r>
              <a:rPr lang="en-GB" dirty="0" err="1"/>
              <a:t>Labwork</a:t>
            </a:r>
            <a:r>
              <a:rPr lang="en-GB" dirty="0"/>
              <a:t> 2023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88D6E7-9314-410B-98E1-1F364FD06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600" y="1370336"/>
            <a:ext cx="6481058" cy="33969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DF68E6-598C-4A57-B73A-B2EB6DD1C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8095" y="2624179"/>
            <a:ext cx="2143125" cy="21431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body" idx="1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 dirty="0"/>
              <a:t>2 </a:t>
            </a:r>
            <a:r>
              <a:rPr lang="en-GB" sz="1700" dirty="0" err="1"/>
              <a:t>Kelas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i-FI" sz="1700" dirty="0"/>
              <a:t>1 SKS 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i-FI" sz="1700" dirty="0"/>
              <a:t>1 mahasiswa disarankan 1 laptop</a:t>
            </a: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700" dirty="0"/>
          </a:p>
        </p:txBody>
      </p:sp>
      <p:pic>
        <p:nvPicPr>
          <p:cNvPr id="202" name="Google Shape;202;p21" descr="shutterstock_429987889_edited.jpg"/>
          <p:cNvPicPr preferRelativeResize="0"/>
          <p:nvPr/>
        </p:nvPicPr>
        <p:blipFill rotWithShape="1">
          <a:blip r:embed="rId3">
            <a:alphaModFix/>
          </a:blip>
          <a:srcRect l="12609" t="85988" r="6247" b="1381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C009E-53B9-4DC2-8A37-EC1356B54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7650" y="1538339"/>
            <a:ext cx="7688700" cy="2261100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b="1" dirty="0"/>
              <a:t>Material :</a:t>
            </a:r>
          </a:p>
          <a:p>
            <a:pPr marL="285750" indent="-285750">
              <a:lnSpc>
                <a:spcPct val="150000"/>
              </a:lnSpc>
              <a:defRPr/>
            </a:pPr>
            <a:r>
              <a:rPr lang="en-US" altLang="en-US" sz="1800" dirty="0"/>
              <a:t>SOLID Principle </a:t>
            </a:r>
          </a:p>
          <a:p>
            <a:pPr marL="285750" indent="-285750">
              <a:lnSpc>
                <a:spcPct val="150000"/>
              </a:lnSpc>
              <a:defRPr/>
            </a:pPr>
            <a:r>
              <a:rPr lang="en-US" altLang="en-US" sz="1800" dirty="0" err="1"/>
              <a:t>Koneksi</a:t>
            </a:r>
            <a:r>
              <a:rPr lang="en-US" altLang="en-US" sz="1800" dirty="0"/>
              <a:t> File dan Database </a:t>
            </a:r>
          </a:p>
          <a:p>
            <a:pPr marL="285750" indent="-285750">
              <a:lnSpc>
                <a:spcPct val="150000"/>
              </a:lnSpc>
              <a:defRPr/>
            </a:pPr>
            <a:r>
              <a:rPr lang="en-US" altLang="en-US" sz="1800" dirty="0"/>
              <a:t>GUI </a:t>
            </a:r>
          </a:p>
          <a:p>
            <a:pPr marL="285750" indent="-285750">
              <a:lnSpc>
                <a:spcPct val="150000"/>
              </a:lnSpc>
              <a:defRPr/>
            </a:pPr>
            <a:r>
              <a:rPr lang="en-US" altLang="en-US" sz="1800" dirty="0"/>
              <a:t>Design Pattern</a:t>
            </a:r>
          </a:p>
          <a:p>
            <a:pPr marL="285750" indent="-285750">
              <a:lnSpc>
                <a:spcPct val="150000"/>
              </a:lnSpc>
              <a:defRPr/>
            </a:pPr>
            <a:r>
              <a:rPr lang="en-US" altLang="en-US" sz="1800" dirty="0"/>
              <a:t>GIT </a:t>
            </a:r>
          </a:p>
          <a:p>
            <a:pPr marL="285750" indent="-285750">
              <a:lnSpc>
                <a:spcPct val="150000"/>
              </a:lnSpc>
              <a:defRPr/>
            </a:pPr>
            <a:r>
              <a:rPr lang="en-US" altLang="en-US" sz="1800" dirty="0"/>
              <a:t>Projects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AD30C6-761D-4BAC-BD40-3E53BB0D7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636" y="2455378"/>
            <a:ext cx="4620364" cy="268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8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>
            <a:spLocks noGrp="1"/>
          </p:cNvSpPr>
          <p:nvPr>
            <p:ph type="title"/>
          </p:nvPr>
        </p:nvSpPr>
        <p:spPr>
          <a:xfrm>
            <a:off x="784314" y="832816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Classroom</a:t>
            </a:r>
            <a:endParaRPr sz="1200" dirty="0"/>
          </a:p>
        </p:txBody>
      </p:sp>
      <p:sp>
        <p:nvSpPr>
          <p:cNvPr id="208" name="Google Shape;208;p22"/>
          <p:cNvSpPr txBox="1">
            <a:spLocks noGrp="1"/>
          </p:cNvSpPr>
          <p:nvPr>
            <p:ph type="body" idx="4294967295"/>
          </p:nvPr>
        </p:nvSpPr>
        <p:spPr>
          <a:xfrm>
            <a:off x="146304" y="2089404"/>
            <a:ext cx="8851392" cy="2045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solidFill>
                  <a:schemeClr val="bg1"/>
                </a:solidFill>
              </a:rPr>
              <a:t>https://classroom.google.com/</a:t>
            </a:r>
          </a:p>
          <a:p>
            <a:pPr marL="0" indent="0" algn="ctr">
              <a:buNone/>
            </a:pPr>
            <a:r>
              <a:rPr lang="en-US" sz="2800" dirty="0">
                <a:solidFill>
                  <a:schemeClr val="bg1"/>
                </a:solidFill>
              </a:rPr>
              <a:t>Key: </a:t>
            </a:r>
            <a:r>
              <a:rPr lang="en-US" sz="6600" dirty="0">
                <a:solidFill>
                  <a:schemeClr val="bg1"/>
                </a:solidFill>
              </a:rPr>
              <a:t>qi5ofyr</a:t>
            </a:r>
            <a:endParaRPr lang="en-US" sz="3600" dirty="0">
              <a:solidFill>
                <a:schemeClr val="bg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Pengalaman</a:t>
            </a:r>
            <a:r>
              <a:rPr lang="en-GB" dirty="0"/>
              <a:t> </a:t>
            </a:r>
            <a:r>
              <a:rPr lang="en-GB" dirty="0" err="1"/>
              <a:t>Belajar</a:t>
            </a:r>
            <a:endParaRPr dirty="0"/>
          </a:p>
        </p:txBody>
      </p:sp>
      <p:sp>
        <p:nvSpPr>
          <p:cNvPr id="214" name="Google Shape;214;p23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</a:rPr>
              <a:t>1</a:t>
            </a:r>
            <a:endParaRPr sz="1600" b="1">
              <a:solidFill>
                <a:srgbClr val="FFFFFF"/>
              </a:solidFill>
            </a:endParaRPr>
          </a:p>
        </p:txBody>
      </p:sp>
      <p:sp>
        <p:nvSpPr>
          <p:cNvPr id="215" name="Google Shape;215;p23"/>
          <p:cNvSpPr txBox="1">
            <a:spLocks noGrp="1"/>
          </p:cNvSpPr>
          <p:nvPr>
            <p:ph type="body" idx="1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 dirty="0" err="1"/>
              <a:t>Memperhatikan</a:t>
            </a:r>
            <a:endParaRPr sz="1900" dirty="0"/>
          </a:p>
        </p:txBody>
      </p:sp>
      <p:sp>
        <p:nvSpPr>
          <p:cNvPr id="216" name="Google Shape;216;p23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</a:rPr>
              <a:t>2</a:t>
            </a:r>
            <a:endParaRPr sz="1600" b="1">
              <a:solidFill>
                <a:srgbClr val="FFFFFF"/>
              </a:solidFill>
            </a:endParaRPr>
          </a:p>
        </p:txBody>
      </p:sp>
      <p:sp>
        <p:nvSpPr>
          <p:cNvPr id="217" name="Google Shape;217;p23"/>
          <p:cNvSpPr txBox="1">
            <a:spLocks noGrp="1"/>
          </p:cNvSpPr>
          <p:nvPr>
            <p:ph type="body" idx="1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 dirty="0" err="1"/>
              <a:t>Mempelajari</a:t>
            </a:r>
            <a:endParaRPr sz="1900" dirty="0"/>
          </a:p>
        </p:txBody>
      </p:sp>
      <p:sp>
        <p:nvSpPr>
          <p:cNvPr id="218" name="Google Shape;218;p23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</a:rPr>
              <a:t>3</a:t>
            </a:r>
            <a:endParaRPr sz="1600" b="1">
              <a:solidFill>
                <a:srgbClr val="FFFFFF"/>
              </a:solidFill>
            </a:endParaRPr>
          </a:p>
        </p:txBody>
      </p:sp>
      <p:sp>
        <p:nvSpPr>
          <p:cNvPr id="219" name="Google Shape;219;p23"/>
          <p:cNvSpPr txBox="1">
            <a:spLocks noGrp="1"/>
          </p:cNvSpPr>
          <p:nvPr>
            <p:ph type="body" idx="1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 dirty="0" err="1"/>
              <a:t>Eksplorasi</a:t>
            </a:r>
            <a:endParaRPr sz="1900" dirty="0"/>
          </a:p>
        </p:txBody>
      </p:sp>
      <p:sp>
        <p:nvSpPr>
          <p:cNvPr id="220" name="Google Shape;220;p23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</a:rPr>
              <a:t>4</a:t>
            </a:r>
            <a:endParaRPr sz="1600" b="1">
              <a:solidFill>
                <a:srgbClr val="FFFFFF"/>
              </a:solidFill>
            </a:endParaRPr>
          </a:p>
        </p:txBody>
      </p:sp>
      <p:sp>
        <p:nvSpPr>
          <p:cNvPr id="221" name="Google Shape;221;p23"/>
          <p:cNvSpPr txBox="1">
            <a:spLocks noGrp="1"/>
          </p:cNvSpPr>
          <p:nvPr>
            <p:ph type="body" idx="1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/>
              <a:t>Mengembangkan</a:t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Penilaian</a:t>
            </a:r>
            <a:endParaRPr dirty="0"/>
          </a:p>
        </p:txBody>
      </p:sp>
      <p:sp>
        <p:nvSpPr>
          <p:cNvPr id="227" name="Google Shape;227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 dirty="0" err="1"/>
              <a:t>Keaktifan</a:t>
            </a:r>
            <a:r>
              <a:rPr lang="en-GB" sz="2100" dirty="0"/>
              <a:t> / </a:t>
            </a:r>
            <a:r>
              <a:rPr lang="en-GB" sz="2100" dirty="0" err="1"/>
              <a:t>unjuk</a:t>
            </a:r>
            <a:r>
              <a:rPr lang="en-GB" sz="2100" dirty="0"/>
              <a:t> </a:t>
            </a:r>
            <a:r>
              <a:rPr lang="en-GB" sz="2100" dirty="0" err="1"/>
              <a:t>kerja</a:t>
            </a:r>
            <a:r>
              <a:rPr lang="en-GB" sz="2100" dirty="0"/>
              <a:t> (10%)</a:t>
            </a:r>
            <a:endParaRPr sz="2100" dirty="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 dirty="0" err="1"/>
              <a:t>Tugas</a:t>
            </a:r>
            <a:r>
              <a:rPr lang="en-GB" sz="2100" dirty="0"/>
              <a:t> (10%)</a:t>
            </a:r>
            <a:endParaRPr sz="2100" dirty="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 dirty="0" err="1"/>
              <a:t>Responsi</a:t>
            </a:r>
            <a:r>
              <a:rPr lang="en-US" sz="2100" dirty="0"/>
              <a:t> (20%)</a:t>
            </a:r>
            <a:endParaRPr sz="2100" dirty="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 dirty="0"/>
              <a:t>Project I (30%)</a:t>
            </a: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 dirty="0"/>
              <a:t>Project II (30%)</a:t>
            </a:r>
            <a:endParaRPr sz="2100" dirty="0"/>
          </a:p>
        </p:txBody>
      </p:sp>
      <p:pic>
        <p:nvPicPr>
          <p:cNvPr id="228" name="Google Shape;22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20125" y="675950"/>
            <a:ext cx="3705000" cy="426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FEF19-58BB-4530-B334-862497D56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Referensi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A4577-800A-47D3-B419-5E3B9CD517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57188" indent="-357188">
              <a:spcBef>
                <a:spcPts val="190"/>
              </a:spcBef>
              <a:buSzPts val="1100"/>
              <a:tabLst>
                <a:tab pos="753745" algn="l"/>
                <a:tab pos="754380" algn="l"/>
              </a:tabLst>
            </a:pPr>
            <a:r>
              <a:rPr lang="id-ID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 MT"/>
              </a:rPr>
              <a:t>http://www.tutorialspoint.com/java</a:t>
            </a:r>
            <a:endParaRPr lang="en-ID" sz="2800" dirty="0">
              <a:effectLst/>
              <a:latin typeface="Arial MT"/>
              <a:ea typeface="Calibri" panose="020F0502020204030204" pitchFamily="34" charset="0"/>
              <a:cs typeface="Arial MT"/>
            </a:endParaRPr>
          </a:p>
          <a:p>
            <a:pPr marL="357188" indent="-357188">
              <a:spcBef>
                <a:spcPts val="190"/>
              </a:spcBef>
              <a:buSzPts val="1100"/>
              <a:tabLst>
                <a:tab pos="753745" algn="l"/>
                <a:tab pos="754380" algn="l"/>
              </a:tabLst>
            </a:pPr>
            <a:r>
              <a:rPr lang="id-ID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 MT"/>
              </a:rPr>
              <a:t>http://javabeginnerstutorial.com/core-java </a:t>
            </a:r>
            <a:endParaRPr lang="en-ID" sz="2800" dirty="0">
              <a:effectLst/>
              <a:latin typeface="Arial MT"/>
              <a:ea typeface="Calibri" panose="020F0502020204030204" pitchFamily="34" charset="0"/>
              <a:cs typeface="Arial MT"/>
            </a:endParaRPr>
          </a:p>
          <a:p>
            <a:pPr marL="357188" indent="-357188"/>
            <a:r>
              <a:rPr lang="id-ID" sz="2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Arial MT"/>
                <a:cs typeface="Arial MT"/>
                <a:hlinkClick r:id="rId2"/>
              </a:rPr>
              <a:t>https://docs.oracle.com/javase/tutorial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29961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000000"/>
                </a:solidFill>
                <a:latin typeface="Arial MT"/>
              </a:rPr>
              <a:t>Thank you.</a:t>
            </a:r>
            <a:endParaRPr dirty="0">
              <a:latin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116</Words>
  <Application>Microsoft Office PowerPoint</Application>
  <PresentationFormat>On-screen Show (16:9)</PresentationFormat>
  <Paragraphs>38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MT</vt:lpstr>
      <vt:lpstr>Calibri</vt:lpstr>
      <vt:lpstr>Lato</vt:lpstr>
      <vt:lpstr>Raleway</vt:lpstr>
      <vt:lpstr>Streamline</vt:lpstr>
      <vt:lpstr>Programming Labwork 1</vt:lpstr>
      <vt:lpstr>Programming Labwork 2023</vt:lpstr>
      <vt:lpstr>Overview</vt:lpstr>
      <vt:lpstr>PowerPoint Presentation</vt:lpstr>
      <vt:lpstr>Classroom</vt:lpstr>
      <vt:lpstr>Pengalaman Belajar</vt:lpstr>
      <vt:lpstr>Penilaian</vt:lpstr>
      <vt:lpstr>Referensi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Desain Web</dc:title>
  <dc:creator>Caelum</dc:creator>
  <cp:lastModifiedBy>Sirius</cp:lastModifiedBy>
  <cp:revision>15</cp:revision>
  <dcterms:modified xsi:type="dcterms:W3CDTF">2023-08-31T14:15:14Z</dcterms:modified>
</cp:coreProperties>
</file>